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9" r:id="rId4"/>
    <p:sldId id="284" r:id="rId5"/>
    <p:sldId id="272" r:id="rId6"/>
    <p:sldId id="273" r:id="rId7"/>
    <p:sldId id="274" r:id="rId8"/>
    <p:sldId id="286" r:id="rId9"/>
    <p:sldId id="275" r:id="rId10"/>
    <p:sldId id="276" r:id="rId11"/>
    <p:sldId id="289" r:id="rId12"/>
    <p:sldId id="277" r:id="rId13"/>
    <p:sldId id="287" r:id="rId14"/>
    <p:sldId id="278" r:id="rId15"/>
    <p:sldId id="279" r:id="rId16"/>
    <p:sldId id="280" r:id="rId17"/>
    <p:sldId id="281" r:id="rId18"/>
    <p:sldId id="282" r:id="rId19"/>
    <p:sldId id="292" r:id="rId20"/>
    <p:sldId id="288" r:id="rId21"/>
    <p:sldId id="291" r:id="rId22"/>
    <p:sldId id="290" r:id="rId23"/>
    <p:sldId id="294" r:id="rId24"/>
    <p:sldId id="260" r:id="rId25"/>
  </p:sldIdLst>
  <p:sldSz cx="9144000" cy="6858000" type="screen4x3"/>
  <p:notesSz cx="6888163" cy="100203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FBA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3CBCCD3-4167-4F46-96DD-D9F7D975575F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CEB4A2C-C4A5-4BBF-8DE6-B33FDF8A4B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484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ACEA3D7-7F7B-4F78-A849-6F4DA149625A}" type="datetimeFigureOut">
              <a:rPr lang="de-DE" smtClean="0"/>
              <a:t>28.05.2018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2D82725-1953-4369-A591-CC98D1C871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38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2725-1953-4369-A591-CC98D1C8717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8336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36843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53819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5040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8574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6579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40714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58964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4557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755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8602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DC23-70EA-4DF2-94A3-99982CE4084E}" type="datetimeFigureOut">
              <a:rPr lang="es-PY" smtClean="0"/>
              <a:t>28/5/2018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8856-09BD-49B8-BE7B-0A19CEBC8DCF}" type="slidenum">
              <a:rPr lang="es-PY" smtClean="0"/>
              <a:t>‹Nr.›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493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4000" dirty="0" smtClean="0"/>
              <a:t>Objetivos de taller de hoy</a:t>
            </a:r>
            <a:endParaRPr lang="es-PY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PY" sz="2800" b="1" dirty="0" smtClean="0"/>
              <a:t>Taller de planificación curricular</a:t>
            </a:r>
          </a:p>
          <a:p>
            <a:pPr marL="0" indent="0" algn="ctr">
              <a:buNone/>
            </a:pPr>
            <a:r>
              <a:rPr lang="es-PY" sz="2800" b="1" dirty="0" smtClean="0"/>
              <a:t>para el aprendizaje en la empresa.</a:t>
            </a:r>
            <a:endParaRPr lang="es-PY" sz="2400" dirty="0" smtClean="0"/>
          </a:p>
          <a:p>
            <a:pPr marL="0" indent="0" algn="just">
              <a:buNone/>
            </a:pPr>
            <a:r>
              <a:rPr lang="es-PY" sz="2400" u="sng" dirty="0" smtClean="0"/>
              <a:t>Objetivos:</a:t>
            </a:r>
          </a:p>
          <a:p>
            <a:pPr algn="just"/>
            <a:r>
              <a:rPr lang="es-PY" sz="2400" dirty="0" smtClean="0"/>
              <a:t>Identificar las áreas de la ANDE, donde se inserta el aprendiz,</a:t>
            </a:r>
          </a:p>
          <a:p>
            <a:pPr algn="just"/>
            <a:r>
              <a:rPr lang="es-PY" sz="2400" dirty="0" smtClean="0"/>
              <a:t>Preparar un borrador del </a:t>
            </a:r>
            <a:r>
              <a:rPr lang="es-PY" sz="2400" dirty="0" smtClean="0"/>
              <a:t>Plan de Rotación como instrumento ordenador;</a:t>
            </a:r>
          </a:p>
          <a:p>
            <a:pPr algn="just"/>
            <a:r>
              <a:rPr lang="es-PY" sz="2400" dirty="0"/>
              <a:t>Identificar </a:t>
            </a:r>
            <a:r>
              <a:rPr lang="es-PY" sz="2400" dirty="0" smtClean="0"/>
              <a:t>funciones y tareas en los diferentes puestos </a:t>
            </a:r>
            <a:r>
              <a:rPr lang="es-PY" sz="2400" dirty="0"/>
              <a:t>de trabajo del </a:t>
            </a:r>
            <a:r>
              <a:rPr lang="es-PY" sz="2400" dirty="0" smtClean="0"/>
              <a:t>profesional/ aprendiz</a:t>
            </a:r>
            <a:r>
              <a:rPr lang="es-PY" sz="2400" dirty="0"/>
              <a:t>;</a:t>
            </a:r>
          </a:p>
          <a:p>
            <a:pPr algn="just"/>
            <a:r>
              <a:rPr lang="es-PY" sz="2400" dirty="0" smtClean="0"/>
              <a:t>Desarrollar </a:t>
            </a:r>
            <a:r>
              <a:rPr lang="es-PY" sz="2400" dirty="0" smtClean="0"/>
              <a:t>un perfil de egresado según sección o departamento</a:t>
            </a:r>
            <a:r>
              <a:rPr lang="es-PY" sz="2400" dirty="0" smtClean="0"/>
              <a:t>.</a:t>
            </a:r>
            <a:r>
              <a:rPr lang="es-PY" sz="2400" dirty="0" smtClean="0"/>
              <a:t> </a:t>
            </a:r>
          </a:p>
          <a:p>
            <a:endParaRPr lang="es-PY" dirty="0" smtClean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536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Documentación</a:t>
            </a:r>
            <a:r>
              <a:rPr lang="de-DE" sz="4000" dirty="0" smtClean="0"/>
              <a:t> del </a:t>
            </a:r>
            <a:r>
              <a:rPr lang="de-DE" sz="4000" dirty="0" err="1" smtClean="0"/>
              <a:t>taller</a:t>
            </a:r>
            <a:r>
              <a:rPr lang="de-DE" sz="4000" dirty="0" smtClean="0"/>
              <a:t> de </a:t>
            </a:r>
            <a:r>
              <a:rPr lang="de-DE" sz="4000" dirty="0" err="1" smtClean="0"/>
              <a:t>hoy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/>
              <a:t>Acordar </a:t>
            </a:r>
            <a:r>
              <a:rPr lang="es-ES" sz="2400" dirty="0"/>
              <a:t>sobre la documentación de los productos de este </a:t>
            </a:r>
            <a:r>
              <a:rPr lang="es-ES" sz="2400" dirty="0" smtClean="0"/>
              <a:t>taller.</a:t>
            </a:r>
          </a:p>
          <a:p>
            <a:pPr marL="0" indent="0" algn="just">
              <a:buNone/>
            </a:pPr>
            <a:r>
              <a:rPr lang="es-ES" sz="2400" dirty="0" smtClean="0"/>
              <a:t>Idea </a:t>
            </a:r>
            <a:r>
              <a:rPr lang="es-ES" sz="2400" dirty="0"/>
              <a:t>es generar una base de datos </a:t>
            </a:r>
            <a:r>
              <a:rPr lang="es-ES" sz="2400" dirty="0" smtClean="0"/>
              <a:t>para:</a:t>
            </a:r>
          </a:p>
          <a:p>
            <a:pPr marL="514350" indent="-514350" algn="just">
              <a:buAutoNum type="alphaLcParenR"/>
            </a:pPr>
            <a:r>
              <a:rPr lang="es-ES" sz="2400" dirty="0"/>
              <a:t>q</a:t>
            </a:r>
            <a:r>
              <a:rPr lang="es-ES" sz="2400" dirty="0" smtClean="0"/>
              <a:t>ue los Tutores puedan </a:t>
            </a:r>
            <a:r>
              <a:rPr lang="es-ES" sz="2400" dirty="0"/>
              <a:t>seguir </a:t>
            </a:r>
            <a:r>
              <a:rPr lang="es-ES" sz="2400" dirty="0" smtClean="0"/>
              <a:t>desarrollando el Plan de Rotación y el Plan curricular empresarial,</a:t>
            </a:r>
          </a:p>
          <a:p>
            <a:pPr marL="514350" indent="-514350" algn="just">
              <a:buAutoNum type="alphaLcParenR"/>
            </a:pPr>
            <a:r>
              <a:rPr lang="es-ES" sz="2400" dirty="0"/>
              <a:t>e</a:t>
            </a:r>
            <a:r>
              <a:rPr lang="es-ES" sz="2400" dirty="0" smtClean="0"/>
              <a:t>star preparado para el </a:t>
            </a:r>
            <a:r>
              <a:rPr lang="es-ES" sz="2400" dirty="0"/>
              <a:t>proximo taller del </a:t>
            </a:r>
            <a:r>
              <a:rPr lang="es-ES" sz="2400" dirty="0" smtClean="0"/>
              <a:t>BIBB, que será sobre el desarrollo del Plan curricular empresarial.</a:t>
            </a:r>
          </a:p>
          <a:p>
            <a:pPr marL="0" indent="0" algn="just">
              <a:buNone/>
            </a:pPr>
            <a:r>
              <a:rPr lang="es-ES" sz="2400" dirty="0" smtClean="0"/>
              <a:t>Pregunta:</a:t>
            </a:r>
          </a:p>
          <a:p>
            <a:pPr algn="just"/>
            <a:r>
              <a:rPr lang="es-ES" sz="2400" dirty="0" smtClean="0"/>
              <a:t>Como juntamos los resultados de hoy?</a:t>
            </a:r>
          </a:p>
          <a:p>
            <a:pPr algn="just"/>
            <a:r>
              <a:rPr lang="es-ES" sz="2400" dirty="0" smtClean="0"/>
              <a:t>Fotos del pizarrón?</a:t>
            </a:r>
          </a:p>
          <a:p>
            <a:pPr algn="just"/>
            <a:r>
              <a:rPr lang="es-ES" sz="2400" dirty="0" smtClean="0"/>
              <a:t>Pasar las presentaciónes de cada grupo a una memoria USB?</a:t>
            </a:r>
            <a:endParaRPr lang="es-ES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40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Introducción </a:t>
            </a:r>
            <a:r>
              <a:rPr lang="es-PY" dirty="0" smtClean="0"/>
              <a:t>metodológica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PY" sz="2400" dirty="0" smtClean="0"/>
              <a:t>Análisis de empresa (organigrama, mapa funcional, responsabilidades, cantidad de aprendices, etc.);</a:t>
            </a:r>
            <a:endParaRPr lang="es-PY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PY" sz="2400" dirty="0" smtClean="0"/>
              <a:t>Desarrollar un borrador del Plan de Rotación (flujograma de procesos claves por departamento o sección respecto a servicio y/ o productos);</a:t>
            </a:r>
            <a:endParaRPr lang="es-PY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PY" sz="2400" dirty="0" smtClean="0"/>
              <a:t>Descripción de los puestos del trabajo/ aprendizaje (especificar los pasos del Plan de Rotación identificando trabajos típicos del aprendizaje y describirlo);</a:t>
            </a:r>
            <a:endParaRPr lang="es-PY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PY" sz="2400" dirty="0" smtClean="0"/>
              <a:t>Validación (perfil de salida, malla curricular empresarial, plan de rotación, cronograma dual, etc). </a:t>
            </a:r>
            <a:endParaRPr lang="es-PY" sz="2400" dirty="0" smtClean="0"/>
          </a:p>
        </p:txBody>
      </p:sp>
    </p:spTree>
    <p:extLst>
      <p:ext uri="{BB962C8B-B14F-4D97-AF65-F5344CB8AC3E}">
        <p14:creationId xmlns:p14="http://schemas.microsoft.com/office/powerpoint/2010/main" val="26004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4000" dirty="0" smtClean="0"/>
              <a:t>Tarea 1: </a:t>
            </a:r>
            <a:r>
              <a:rPr lang="es-PY" sz="4000" dirty="0" smtClean="0"/>
              <a:t>Análisis de la empresa</a:t>
            </a:r>
            <a:endParaRPr lang="es-PY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/>
              <a:t>Hacer una lista con</a:t>
            </a:r>
            <a:r>
              <a:rPr lang="es-ES" sz="2400" dirty="0" smtClean="0"/>
              <a:t> </a:t>
            </a:r>
            <a:r>
              <a:rPr lang="es-ES" sz="2400" dirty="0"/>
              <a:t>el nombre de cada departamento y </a:t>
            </a:r>
            <a:r>
              <a:rPr lang="es-ES" sz="2400" dirty="0" smtClean="0"/>
              <a:t>de las </a:t>
            </a:r>
            <a:r>
              <a:rPr lang="es-ES" sz="2400" dirty="0"/>
              <a:t>secciones. Presentar un </a:t>
            </a:r>
            <a:r>
              <a:rPr lang="es-ES" sz="2400" dirty="0" smtClean="0"/>
              <a:t>organigrama, un mapa funcional </a:t>
            </a:r>
            <a:r>
              <a:rPr lang="es-ES" sz="2400" dirty="0"/>
              <a:t>y </a:t>
            </a:r>
            <a:r>
              <a:rPr lang="es-ES" sz="2400" dirty="0" smtClean="0"/>
              <a:t>nombrar </a:t>
            </a:r>
            <a:r>
              <a:rPr lang="es-ES" sz="2400" dirty="0"/>
              <a:t>responsables, </a:t>
            </a:r>
            <a:r>
              <a:rPr lang="es-ES" sz="2400" dirty="0" smtClean="0"/>
              <a:t>tutores, facilitadores y cantidad </a:t>
            </a:r>
            <a:r>
              <a:rPr lang="es-ES" sz="2400" dirty="0"/>
              <a:t>de aprendices</a:t>
            </a:r>
            <a:r>
              <a:rPr lang="es-ES" sz="2400" dirty="0" smtClean="0"/>
              <a:t>.</a:t>
            </a:r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r>
              <a:rPr lang="es-ES" sz="2400" dirty="0" smtClean="0"/>
              <a:t>Tiempo </a:t>
            </a:r>
            <a:r>
              <a:rPr lang="es-ES" sz="2400" dirty="0" smtClean="0"/>
              <a:t>previsto en grupo: (20 Min.)</a:t>
            </a:r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r>
              <a:rPr lang="es-ES" sz="2400" dirty="0" smtClean="0"/>
              <a:t>Presentar </a:t>
            </a:r>
            <a:r>
              <a:rPr lang="es-ES" sz="2400" dirty="0" smtClean="0"/>
              <a:t>los resultados: </a:t>
            </a:r>
            <a:r>
              <a:rPr lang="es-ES" sz="2400" dirty="0" smtClean="0"/>
              <a:t>(max. 10 </a:t>
            </a:r>
            <a:r>
              <a:rPr lang="es-ES" sz="2400" dirty="0" smtClean="0"/>
              <a:t>Minutos cada grupo)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710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4000" dirty="0" smtClean="0"/>
              <a:t>Tarea 2</a:t>
            </a:r>
            <a:r>
              <a:rPr lang="es-PY" sz="4000" dirty="0" smtClean="0"/>
              <a:t>: </a:t>
            </a:r>
            <a:r>
              <a:rPr lang="es-PY" sz="4000" dirty="0" smtClean="0"/>
              <a:t>Plan de rotación</a:t>
            </a:r>
            <a:endParaRPr lang="es-PY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600" dirty="0"/>
              <a:t>Identificar los </a:t>
            </a:r>
            <a:r>
              <a:rPr lang="es-ES" sz="2600" b="1" dirty="0" smtClean="0"/>
              <a:t>procesos claves </a:t>
            </a:r>
            <a:r>
              <a:rPr lang="es-ES" sz="2600" dirty="0" smtClean="0"/>
              <a:t>según </a:t>
            </a:r>
            <a:r>
              <a:rPr lang="es-ES" sz="2600" dirty="0"/>
              <a:t>los </a:t>
            </a:r>
            <a:r>
              <a:rPr lang="es-ES" sz="2600" dirty="0" smtClean="0"/>
              <a:t>productos y/ o  servicios esperados como resultado de </a:t>
            </a:r>
            <a:r>
              <a:rPr lang="es-ES" sz="2600" dirty="0"/>
              <a:t>cada </a:t>
            </a:r>
            <a:r>
              <a:rPr lang="es-ES" sz="2600" dirty="0" smtClean="0"/>
              <a:t>proceso </a:t>
            </a:r>
            <a:r>
              <a:rPr lang="es-ES" sz="2600" b="1" dirty="0" smtClean="0"/>
              <a:t>por área</a:t>
            </a:r>
            <a:r>
              <a:rPr lang="es-ES" sz="2600" dirty="0" smtClean="0"/>
              <a:t> (flujograma </a:t>
            </a:r>
            <a:r>
              <a:rPr lang="es-ES" sz="2600" dirty="0"/>
              <a:t>de procesos claves por departamento o sección respecto a servicio y/ o productos</a:t>
            </a:r>
            <a:r>
              <a:rPr lang="es-ES" sz="2600" dirty="0" smtClean="0"/>
              <a:t>).</a:t>
            </a:r>
            <a:endParaRPr lang="es-ES" sz="2600" dirty="0"/>
          </a:p>
          <a:p>
            <a:pPr algn="just"/>
            <a:r>
              <a:rPr lang="es-ES" sz="2600" dirty="0" smtClean="0"/>
              <a:t>Actividad: Realizar un borrador inicial.</a:t>
            </a:r>
          </a:p>
          <a:p>
            <a:pPr algn="just"/>
            <a:r>
              <a:rPr lang="es-ES" sz="2600" dirty="0" smtClean="0"/>
              <a:t>Tiempo </a:t>
            </a:r>
            <a:r>
              <a:rPr lang="es-ES" sz="2600" dirty="0"/>
              <a:t>previsto en grupo: </a:t>
            </a:r>
            <a:r>
              <a:rPr lang="es-ES" sz="2600" dirty="0" smtClean="0"/>
              <a:t>(45 </a:t>
            </a:r>
            <a:r>
              <a:rPr lang="es-ES" sz="2600" dirty="0"/>
              <a:t>Min</a:t>
            </a:r>
            <a:r>
              <a:rPr lang="es-ES" sz="2600" dirty="0" smtClean="0"/>
              <a:t>.)</a:t>
            </a:r>
          </a:p>
          <a:p>
            <a:pPr algn="just"/>
            <a:r>
              <a:rPr lang="es-ES" sz="2600" dirty="0" smtClean="0"/>
              <a:t>Presentar </a:t>
            </a:r>
            <a:r>
              <a:rPr lang="es-ES" sz="2600" dirty="0"/>
              <a:t>los resultados: </a:t>
            </a:r>
            <a:r>
              <a:rPr lang="es-ES" sz="2600" dirty="0" smtClean="0"/>
              <a:t>(max. 10 </a:t>
            </a:r>
            <a:r>
              <a:rPr lang="es-ES" sz="2600" dirty="0"/>
              <a:t>Minutos cada grupo</a:t>
            </a:r>
            <a:r>
              <a:rPr lang="es-ES" sz="2600" dirty="0" smtClean="0"/>
              <a:t>)</a:t>
            </a:r>
          </a:p>
          <a:p>
            <a:pPr marL="0" indent="0" algn="just">
              <a:buNone/>
            </a:pPr>
            <a:endParaRPr lang="es-ES" sz="2600" dirty="0"/>
          </a:p>
          <a:p>
            <a:pPr marL="0" indent="0" algn="just">
              <a:buNone/>
            </a:pPr>
            <a:r>
              <a:rPr lang="es-ES" sz="2600" dirty="0" smtClean="0"/>
              <a:t>(El </a:t>
            </a:r>
            <a:r>
              <a:rPr lang="es-ES" sz="2600" dirty="0"/>
              <a:t>resultado final es: Obtener un Plan de rotación que  corresponda a las secuencias en la que se organiza el proceso de formación en la </a:t>
            </a:r>
            <a:r>
              <a:rPr lang="es-ES" sz="2600" dirty="0" smtClean="0"/>
              <a:t>empresa)</a:t>
            </a:r>
            <a:endParaRPr lang="es-ES" sz="2600" dirty="0"/>
          </a:p>
          <a:p>
            <a:pPr marL="0" indent="0">
              <a:buNone/>
            </a:pPr>
            <a:endParaRPr lang="es-ES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98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4000" dirty="0" smtClean="0"/>
              <a:t>Tarea </a:t>
            </a:r>
            <a:r>
              <a:rPr lang="es-PY" sz="4000" dirty="0" smtClean="0"/>
              <a:t>3: </a:t>
            </a:r>
            <a:r>
              <a:rPr lang="es-PY" sz="4000" dirty="0" smtClean="0"/>
              <a:t>Identificar </a:t>
            </a:r>
            <a:r>
              <a:rPr lang="es-PY" sz="4000" dirty="0" smtClean="0"/>
              <a:t>funciones y tareas</a:t>
            </a:r>
            <a:endParaRPr lang="es-PY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Y" sz="2400" dirty="0" smtClean="0"/>
              <a:t>Identificar las funciones en cada área y detallar las tareas especificas del profesional/ aprendiz, a partir del análisis de procesos y áreas de trabajos descriptos en el Plan de Rotación.</a:t>
            </a:r>
          </a:p>
          <a:p>
            <a:pPr marL="0" indent="0" algn="just">
              <a:buNone/>
            </a:pPr>
            <a:endParaRPr lang="es-PY" sz="2400" dirty="0" smtClean="0"/>
          </a:p>
          <a:p>
            <a:pPr marL="0" indent="0" algn="just">
              <a:buNone/>
            </a:pPr>
            <a:r>
              <a:rPr lang="es-ES" sz="2400" dirty="0"/>
              <a:t>Tiempo previsto en grupo: (45 Min.)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/>
              <a:t>Presentar los resultados: (max. 10 Minutos cada grupo)</a:t>
            </a:r>
          </a:p>
          <a:p>
            <a:pPr marL="0" indent="0" algn="just">
              <a:buNone/>
            </a:pPr>
            <a:endParaRPr lang="es-PY" sz="2400" dirty="0" smtClean="0"/>
          </a:p>
          <a:p>
            <a:pPr marL="0" indent="0" algn="just">
              <a:buNone/>
            </a:pPr>
            <a:endParaRPr lang="es-PY" sz="2400" dirty="0"/>
          </a:p>
        </p:txBody>
      </p:sp>
    </p:spTree>
    <p:extLst>
      <p:ext uri="{BB962C8B-B14F-4D97-AF65-F5344CB8AC3E}">
        <p14:creationId xmlns:p14="http://schemas.microsoft.com/office/powerpoint/2010/main" val="10812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/>
              <a:t>T</a:t>
            </a:r>
            <a:r>
              <a:rPr lang="es-PY" dirty="0" smtClean="0"/>
              <a:t>area</a:t>
            </a:r>
            <a:r>
              <a:rPr lang="es-PY" dirty="0" smtClean="0"/>
              <a:t> </a:t>
            </a:r>
            <a:r>
              <a:rPr lang="es-PY" dirty="0"/>
              <a:t>4</a:t>
            </a:r>
            <a:r>
              <a:rPr lang="es-PY" dirty="0" smtClean="0"/>
              <a:t>: Lista de competencias </a:t>
            </a:r>
            <a:r>
              <a:rPr lang="es-PY" dirty="0" smtClean="0"/>
              <a:t/>
            </a:r>
            <a:br>
              <a:rPr lang="es-PY" dirty="0" smtClean="0"/>
            </a:br>
            <a:r>
              <a:rPr lang="es-PY" dirty="0" smtClean="0"/>
              <a:t>del futuro egresado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Y" sz="2400" dirty="0" smtClean="0"/>
              <a:t>Indicar los conocimientos y habilidades necesarios para desempeñar las funciones y tareas que requieren las diferentes áreas de trabajo.</a:t>
            </a:r>
          </a:p>
          <a:p>
            <a:pPr marL="0" indent="0">
              <a:buNone/>
            </a:pPr>
            <a:r>
              <a:rPr lang="es-PY" sz="2400" dirty="0" smtClean="0"/>
              <a:t>Esperamos que el aprendiz sea competente en…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Tiempo </a:t>
            </a:r>
            <a:r>
              <a:rPr lang="es-ES" sz="2400" dirty="0"/>
              <a:t>previsto en grupo: (45 Min.)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Presentar los resultados: (max. 10 Minutos cada grupo)</a:t>
            </a:r>
          </a:p>
          <a:p>
            <a:pPr marL="0" indent="0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642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El Cronograma Dual</a:t>
            </a:r>
            <a:br>
              <a:rPr lang="es-PY" dirty="0" smtClean="0"/>
            </a:br>
            <a:r>
              <a:rPr lang="es-PY" dirty="0" smtClean="0"/>
              <a:t>como </a:t>
            </a:r>
            <a:r>
              <a:rPr lang="es-PY" dirty="0" smtClean="0"/>
              <a:t>instrumento </a:t>
            </a:r>
            <a:r>
              <a:rPr lang="es-PY" dirty="0" smtClean="0"/>
              <a:t>de </a:t>
            </a:r>
            <a:r>
              <a:rPr lang="es-PY" dirty="0" smtClean="0"/>
              <a:t>planificación</a:t>
            </a:r>
            <a:endParaRPr lang="es-PY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848475" cy="5114925"/>
          </a:xfrm>
        </p:spPr>
      </p:pic>
    </p:spTree>
    <p:extLst>
      <p:ext uri="{BB962C8B-B14F-4D97-AF65-F5344CB8AC3E}">
        <p14:creationId xmlns:p14="http://schemas.microsoft.com/office/powerpoint/2010/main" val="14432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Conclusiones y planificación de próximos pasos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Que hemos logrado hoy?</a:t>
            </a:r>
          </a:p>
          <a:p>
            <a:r>
              <a:rPr lang="es-PY" dirty="0" smtClean="0"/>
              <a:t>Que falta hacer para completar?</a:t>
            </a:r>
          </a:p>
          <a:p>
            <a:r>
              <a:rPr lang="es-PY" dirty="0" smtClean="0"/>
              <a:t>Estamos satisfechos?</a:t>
            </a:r>
          </a:p>
          <a:p>
            <a:r>
              <a:rPr lang="es-PY" dirty="0" smtClean="0"/>
              <a:t>Proximos pasos?</a:t>
            </a:r>
          </a:p>
          <a:p>
            <a:r>
              <a:rPr lang="es-PY" dirty="0" smtClean="0"/>
              <a:t>Quien, que, como y hasta cuando?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9694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Anexo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94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460"/>
            <a:ext cx="9144000" cy="14169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82267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Perfil del egresado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 smtClean="0"/>
              <a:t>ELECTRICISTA INDUSTRIAL</a:t>
            </a:r>
          </a:p>
          <a:p>
            <a:pPr marL="0" indent="0">
              <a:buNone/>
            </a:pPr>
            <a:r>
              <a:rPr lang="es-PY" dirty="0" smtClean="0"/>
              <a:t>Realizar el montaje e instalación de equipos electrotécnicos con el correspondiente mantenimiento preventivo de los artefactos y máquinas, según normas de seguridad.</a:t>
            </a:r>
          </a:p>
          <a:p>
            <a:pPr marL="0" indent="0">
              <a:buNone/>
            </a:pPr>
            <a:r>
              <a:rPr lang="es-PY" dirty="0" smtClean="0"/>
              <a:t>(Según: Plan Curricular Dual del programa </a:t>
            </a:r>
            <a:r>
              <a:rPr lang="es-PY" dirty="0" err="1" smtClean="0"/>
              <a:t>MoPaDual</a:t>
            </a:r>
            <a:r>
              <a:rPr lang="es-PY" dirty="0" smtClean="0"/>
              <a:t>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4533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Competencia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Definición</a:t>
            </a:r>
            <a:r>
              <a:rPr lang="de-DE" dirty="0" smtClean="0"/>
              <a:t> de </a:t>
            </a:r>
            <a:r>
              <a:rPr lang="de-DE" dirty="0" err="1"/>
              <a:t>c</a:t>
            </a:r>
            <a:r>
              <a:rPr lang="de-DE" dirty="0" err="1" smtClean="0"/>
              <a:t>ompetencia</a:t>
            </a:r>
            <a:r>
              <a:rPr lang="de-DE" dirty="0" smtClean="0"/>
              <a:t> </a:t>
            </a:r>
            <a:r>
              <a:rPr lang="de-DE" dirty="0" err="1" smtClean="0"/>
              <a:t>laboral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0" indent="0" algn="just">
              <a:buNone/>
            </a:pPr>
            <a:r>
              <a:rPr lang="es-ES" i="1" dirty="0" smtClean="0"/>
              <a:t>“Conjunto </a:t>
            </a:r>
            <a:r>
              <a:rPr lang="es-ES" i="1" dirty="0"/>
              <a:t>de habilidades, conocimientos y actitudes necesarias para desempeñarse con eficiencia en el sector </a:t>
            </a:r>
            <a:r>
              <a:rPr lang="es-ES" i="1" dirty="0" smtClean="0"/>
              <a:t>productivo.”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6073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Competencia</a:t>
            </a:r>
            <a:r>
              <a:rPr lang="de-DE" dirty="0" smtClean="0"/>
              <a:t> 2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4" y="1484784"/>
            <a:ext cx="8286750" cy="5109210"/>
          </a:xfrm>
        </p:spPr>
      </p:pic>
    </p:spTree>
    <p:extLst>
      <p:ext uri="{BB962C8B-B14F-4D97-AF65-F5344CB8AC3E}">
        <p14:creationId xmlns:p14="http://schemas.microsoft.com/office/powerpoint/2010/main" val="3808516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940"/>
            <a:ext cx="5541744" cy="678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0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4526"/>
            <a:ext cx="4860608" cy="2228850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4008" y="1639341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 algn="r">
              <a:buNone/>
            </a:pPr>
            <a:endParaRPr lang="de-DE" sz="2000" b="1" dirty="0" smtClean="0"/>
          </a:p>
          <a:p>
            <a:pPr marL="0" indent="0" algn="r">
              <a:buNone/>
            </a:pPr>
            <a:r>
              <a:rPr lang="es-PY" sz="2000" b="1" dirty="0" smtClean="0"/>
              <a:t>Martin </a:t>
            </a:r>
            <a:r>
              <a:rPr lang="es-PY" sz="2000" b="1" dirty="0" err="1" smtClean="0"/>
              <a:t>Klede</a:t>
            </a:r>
            <a:endParaRPr lang="es-PY" sz="2000" b="1" dirty="0" smtClean="0"/>
          </a:p>
          <a:p>
            <a:pPr marL="0" indent="0" algn="r">
              <a:buNone/>
            </a:pPr>
            <a:r>
              <a:rPr lang="es-PY" sz="2000" dirty="0" smtClean="0"/>
              <a:t>Consultor Técnico FP Dual</a:t>
            </a:r>
          </a:p>
          <a:p>
            <a:pPr marL="0" indent="0" algn="r">
              <a:buNone/>
            </a:pPr>
            <a:r>
              <a:rPr lang="es-PY" sz="2000" dirty="0" smtClean="0"/>
              <a:t>@ Dirección </a:t>
            </a:r>
            <a:r>
              <a:rPr lang="es-PY" sz="2000" dirty="0" err="1" smtClean="0"/>
              <a:t>MoPaDual</a:t>
            </a:r>
            <a:endParaRPr lang="es-PY" sz="2000" dirty="0" smtClean="0"/>
          </a:p>
          <a:p>
            <a:pPr marL="0" indent="0" algn="r">
              <a:buNone/>
            </a:pPr>
            <a:r>
              <a:rPr lang="es-PY" sz="2000" dirty="0" smtClean="0"/>
              <a:t>SNPP Avda. Molas López N° 480</a:t>
            </a:r>
          </a:p>
          <a:p>
            <a:pPr marL="0" indent="0" algn="r">
              <a:buNone/>
            </a:pPr>
            <a:r>
              <a:rPr lang="es-PY" sz="2000" dirty="0" smtClean="0"/>
              <a:t> 021 603 062 </a:t>
            </a:r>
            <a:r>
              <a:rPr lang="es-PY" sz="2000" dirty="0" err="1" smtClean="0"/>
              <a:t>Int</a:t>
            </a:r>
            <a:r>
              <a:rPr lang="es-PY" sz="2000" dirty="0" smtClean="0"/>
              <a:t>. 8132</a:t>
            </a:r>
          </a:p>
          <a:p>
            <a:pPr marL="0" indent="0" algn="r">
              <a:buNone/>
            </a:pPr>
            <a:r>
              <a:rPr lang="es-PY" sz="2000" dirty="0" smtClean="0"/>
              <a:t>martin.klede@snpp.edu.py</a:t>
            </a:r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34505"/>
            <a:ext cx="2037124" cy="271457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4000" dirty="0" smtClean="0"/>
          </a:p>
          <a:p>
            <a:pPr marL="0" indent="0" algn="ctr">
              <a:buNone/>
            </a:pPr>
            <a:r>
              <a:rPr lang="de-DE" sz="4000" dirty="0" smtClean="0"/>
              <a:t>¡ Muchas Gracias !</a:t>
            </a:r>
            <a:endParaRPr lang="de-DE" sz="4000" dirty="0"/>
          </a:p>
        </p:txBody>
      </p:sp>
      <p:pic>
        <p:nvPicPr>
          <p:cNvPr id="9" name="Imagen 7" descr="Resultado de imagen para Logo deL Ministerio de Trabajo, Empleo y Seguridad Soci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5031"/>
            <a:ext cx="3538220" cy="100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8" descr="Resultado de imagen para Logo del Gobierno Paraguay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10" y="383441"/>
            <a:ext cx="3023870" cy="10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5" descr="Resultado de imagen de logo del SNP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791"/>
            <a:ext cx="1990725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0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4000" dirty="0" smtClean="0"/>
              <a:t>Manual del Tutor de Empresa</a:t>
            </a:r>
            <a:endParaRPr lang="es-PY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sz="2400" dirty="0"/>
              <a:t>D</a:t>
            </a:r>
            <a:r>
              <a:rPr lang="es-PY" sz="2400" dirty="0" smtClean="0"/>
              <a:t>escribe el rol del Tutor como del Facilitador;</a:t>
            </a:r>
          </a:p>
          <a:p>
            <a:r>
              <a:rPr lang="es-PY" sz="2400" dirty="0" smtClean="0"/>
              <a:t>Define las funciones del Tutor;</a:t>
            </a:r>
          </a:p>
          <a:p>
            <a:r>
              <a:rPr lang="es-PY" sz="2400" dirty="0" smtClean="0"/>
              <a:t>Nombra los requisitos para ser Tutor;</a:t>
            </a:r>
          </a:p>
          <a:p>
            <a:r>
              <a:rPr lang="es-PY" sz="2400" dirty="0" smtClean="0"/>
              <a:t>Propone como recibir al aprendiz en la empresa;</a:t>
            </a:r>
          </a:p>
          <a:p>
            <a:r>
              <a:rPr lang="es-PY" sz="2400" dirty="0" smtClean="0"/>
              <a:t>Presenta las herramientas de planificación del Tutor: que son el Plan Curricular y el Plan de Rotación;</a:t>
            </a:r>
          </a:p>
          <a:p>
            <a:r>
              <a:rPr lang="es-PY" sz="2400" dirty="0" smtClean="0"/>
              <a:t>Ofrece formatos para el desarrollar del Plan de Rotación (vea anexo). </a:t>
            </a:r>
          </a:p>
          <a:p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15100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El rol del Tutor y del Facilitador</a:t>
            </a:r>
            <a:endParaRPr lang="es-PY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TUTOR DE EMPRESA</a:t>
            </a:r>
            <a:endParaRPr lang="es-P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PY" dirty="0" smtClean="0"/>
              <a:t>Ayuda a que se cumplan los objetivos pedagógicos de la FP Dual;</a:t>
            </a:r>
          </a:p>
          <a:p>
            <a:pPr algn="just"/>
            <a:r>
              <a:rPr lang="es-PY" dirty="0" smtClean="0"/>
              <a:t>Da soporte necesario a las diferentes áreas involucradas en la institución;</a:t>
            </a:r>
          </a:p>
          <a:p>
            <a:pPr algn="just"/>
            <a:r>
              <a:rPr lang="es-PY" dirty="0" smtClean="0"/>
              <a:t>Coordina, gestiona y organiza todas las actividades de FP Dual;</a:t>
            </a:r>
          </a:p>
          <a:p>
            <a:pPr algn="just"/>
            <a:r>
              <a:rPr lang="es-PY" dirty="0" smtClean="0"/>
              <a:t>Nexo entre la institución y </a:t>
            </a:r>
            <a:r>
              <a:rPr lang="es-PY" dirty="0" err="1" smtClean="0"/>
              <a:t>MoPaDual</a:t>
            </a:r>
            <a:r>
              <a:rPr lang="es-PY" dirty="0" smtClean="0"/>
              <a:t>;</a:t>
            </a:r>
          </a:p>
          <a:p>
            <a:pPr algn="just"/>
            <a:r>
              <a:rPr lang="es-PY" dirty="0" smtClean="0"/>
              <a:t>Responsable de programación y el seguimiento del proceso de aprendizaje.</a:t>
            </a:r>
            <a:endParaRPr lang="es-PY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Y" dirty="0" smtClean="0"/>
              <a:t>FACILITADOR</a:t>
            </a:r>
            <a:endParaRPr lang="es-PY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PY" dirty="0" smtClean="0"/>
              <a:t>Es el técnico en el lugar del trabajo/ aprendizaje;</a:t>
            </a:r>
          </a:p>
          <a:p>
            <a:pPr algn="just"/>
            <a:r>
              <a:rPr lang="es-PY" dirty="0" smtClean="0"/>
              <a:t>Tiene a su cargo la formación del aprendiz y el adiestramiento practico;</a:t>
            </a:r>
          </a:p>
          <a:p>
            <a:pPr algn="just"/>
            <a:r>
              <a:rPr lang="es-PY" dirty="0" smtClean="0"/>
              <a:t>Trabaja directamente con el aprendiz fomentando el trabajo en equipo, la responsabilidad y la capacidad en la resolución de problemas ;</a:t>
            </a:r>
          </a:p>
          <a:p>
            <a:pPr algn="just"/>
            <a:r>
              <a:rPr lang="es-PY" dirty="0" smtClean="0"/>
              <a:t>Informa el tutor sobre avances y desafíos del aprendiz;</a:t>
            </a:r>
          </a:p>
          <a:p>
            <a:pPr marL="0" indent="0" algn="just">
              <a:buNone/>
            </a:pPr>
            <a:r>
              <a:rPr lang="es-PY" dirty="0" smtClean="0"/>
              <a:t>(Durante el proceso de formación existen varios facilitadores de acuerdo al plan de rotación)</a:t>
            </a:r>
          </a:p>
          <a:p>
            <a:endParaRPr lang="es-PY" dirty="0" smtClean="0"/>
          </a:p>
          <a:p>
            <a:endParaRPr lang="es-PY" dirty="0" smtClean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7530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4000" dirty="0" smtClean="0"/>
              <a:t>Funciones del Tutor de Empresa</a:t>
            </a:r>
            <a:endParaRPr lang="es-PY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Diseñar y velar el plan formativo en la empresa que cuenta con contenidos y horarios;</a:t>
            </a:r>
          </a:p>
          <a:p>
            <a:pPr algn="just"/>
            <a:r>
              <a:rPr lang="es-ES" sz="2400" dirty="0"/>
              <a:t>Gestionar la documentación necesaria para la implementación;</a:t>
            </a:r>
          </a:p>
          <a:p>
            <a:pPr algn="just"/>
            <a:r>
              <a:rPr lang="es-ES" sz="2400" dirty="0"/>
              <a:t>Responsable de la integración del aprendiz en los procesos laborales;</a:t>
            </a:r>
          </a:p>
          <a:p>
            <a:pPr algn="just"/>
            <a:r>
              <a:rPr lang="es-ES" sz="2400" dirty="0"/>
              <a:t>Transmitir las actitudes, conocimientos y habilidades para el desempeño;</a:t>
            </a:r>
          </a:p>
          <a:p>
            <a:pPr algn="just"/>
            <a:r>
              <a:rPr lang="es-ES" sz="2400" dirty="0"/>
              <a:t>Actuar de mediador ante posibles conflictos;</a:t>
            </a:r>
          </a:p>
          <a:p>
            <a:pPr algn="just"/>
            <a:r>
              <a:rPr lang="es-ES" sz="2400" dirty="0"/>
              <a:t>Poner en ejecución el </a:t>
            </a:r>
            <a:r>
              <a:rPr lang="es-ES" sz="2400" dirty="0" smtClean="0"/>
              <a:t>Plan </a:t>
            </a:r>
            <a:r>
              <a:rPr lang="es-ES" sz="2400" dirty="0"/>
              <a:t>de </a:t>
            </a:r>
            <a:r>
              <a:rPr lang="es-ES" sz="2400" dirty="0" smtClean="0"/>
              <a:t>Rotación.</a:t>
            </a:r>
            <a:endParaRPr lang="es-ES" sz="2400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140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Instrumentos de </a:t>
            </a:r>
            <a:r>
              <a:rPr lang="es-PY" dirty="0" smtClean="0"/>
              <a:t>planificación</a:t>
            </a:r>
            <a:r>
              <a:rPr lang="es-PY" dirty="0" smtClean="0"/>
              <a:t/>
            </a:r>
            <a:br>
              <a:rPr lang="es-PY" dirty="0" smtClean="0"/>
            </a:br>
            <a:r>
              <a:rPr lang="es-PY" dirty="0" smtClean="0"/>
              <a:t>para el Tutor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PY" sz="2400" dirty="0" smtClean="0"/>
          </a:p>
          <a:p>
            <a:pPr marL="0" indent="0" algn="just">
              <a:buNone/>
            </a:pPr>
            <a:r>
              <a:rPr lang="es-PY" sz="2400" dirty="0" smtClean="0"/>
              <a:t>El Manual del Tutor de Empresa propone dos documentos centrales para la planificación, que son:</a:t>
            </a:r>
          </a:p>
          <a:p>
            <a:pPr marL="514350" indent="-514350" algn="just">
              <a:buAutoNum type="alphaUcParenR"/>
            </a:pPr>
            <a:r>
              <a:rPr lang="es-PY" sz="2400" dirty="0" smtClean="0"/>
              <a:t>Plan curricular para el aprendizaje en la empresa y </a:t>
            </a:r>
          </a:p>
          <a:p>
            <a:pPr marL="514350" indent="-514350" algn="just">
              <a:buAutoNum type="alphaUcParenR"/>
            </a:pPr>
            <a:r>
              <a:rPr lang="es-PY" sz="2400" dirty="0" smtClean="0"/>
              <a:t>Plan de Rotación.</a:t>
            </a:r>
          </a:p>
          <a:p>
            <a:pPr marL="0" indent="0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721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A. Plan curricular para el Aprendizaje</a:t>
            </a:r>
            <a:br>
              <a:rPr lang="es-PY" dirty="0" smtClean="0"/>
            </a:br>
            <a:r>
              <a:rPr lang="es-PY" dirty="0" smtClean="0"/>
              <a:t>en la Empresa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PY" sz="2400" dirty="0" smtClean="0"/>
              <a:t>Incluye asignaturas y actividades de aprendizajes que se desarrollan en </a:t>
            </a:r>
            <a:r>
              <a:rPr lang="es-PY" sz="2400" dirty="0" smtClean="0"/>
              <a:t>la empresa;</a:t>
            </a:r>
            <a:endParaRPr lang="es-PY" sz="2400" dirty="0" smtClean="0"/>
          </a:p>
          <a:p>
            <a:pPr algn="just"/>
            <a:r>
              <a:rPr lang="es-PY" sz="2400" dirty="0" smtClean="0"/>
              <a:t>Es un instrumento de trabajo en la empresa;</a:t>
            </a:r>
          </a:p>
          <a:p>
            <a:pPr algn="just"/>
            <a:r>
              <a:rPr lang="es-PY" sz="2400" dirty="0" smtClean="0"/>
              <a:t>Abarca 70% de la FP Dual;</a:t>
            </a:r>
          </a:p>
          <a:p>
            <a:pPr algn="just"/>
            <a:r>
              <a:rPr lang="es-PY" sz="2400" dirty="0" smtClean="0"/>
              <a:t>Es estructurado y redactado de acuerdo a las actividades y procesos que se realice en la empresa;</a:t>
            </a:r>
          </a:p>
          <a:p>
            <a:pPr algn="just"/>
            <a:r>
              <a:rPr lang="es-PY" sz="2400" dirty="0" smtClean="0"/>
              <a:t>Utiliza terminología comúnmente empleada en el mundo laboral;</a:t>
            </a:r>
          </a:p>
          <a:p>
            <a:pPr algn="just"/>
            <a:r>
              <a:rPr lang="es-PY" sz="2400" dirty="0" smtClean="0"/>
              <a:t>Comprende las áreas de desempeño y las tareas laborales de aprendizaje, en las que el aprendiz se deberá desempeñarse;</a:t>
            </a:r>
          </a:p>
          <a:p>
            <a:endParaRPr lang="es-PY" dirty="0" smtClean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781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763"/>
            <a:ext cx="7432358" cy="6104573"/>
          </a:xfrm>
        </p:spPr>
      </p:pic>
    </p:spTree>
    <p:extLst>
      <p:ext uri="{BB962C8B-B14F-4D97-AF65-F5344CB8AC3E}">
        <p14:creationId xmlns:p14="http://schemas.microsoft.com/office/powerpoint/2010/main" val="27689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4000" dirty="0" smtClean="0"/>
              <a:t>B. Plan de Rotación</a:t>
            </a:r>
            <a:endParaRPr lang="es-PY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Y" sz="2400" dirty="0" smtClean="0"/>
              <a:t>Es un instrumento ordenador en la empresa,</a:t>
            </a:r>
          </a:p>
          <a:p>
            <a:r>
              <a:rPr lang="es-PY" sz="2400" dirty="0" smtClean="0"/>
              <a:t>Para que el aprendiz conozca todas las funciones y tareas relevante en su profesión.</a:t>
            </a:r>
          </a:p>
          <a:p>
            <a:r>
              <a:rPr lang="es-PY" sz="2400" dirty="0" smtClean="0"/>
              <a:t>Acoge las particularidades de la empresa, estableciendo dónde desempeñarse,</a:t>
            </a:r>
          </a:p>
          <a:p>
            <a:r>
              <a:rPr lang="es-PY" sz="2400" dirty="0" smtClean="0"/>
              <a:t>En qué tareas laborales de aprendizaje,</a:t>
            </a:r>
          </a:p>
          <a:p>
            <a:r>
              <a:rPr lang="es-PY" sz="2400" dirty="0" smtClean="0"/>
              <a:t>Con quién y </a:t>
            </a:r>
          </a:p>
          <a:p>
            <a:r>
              <a:rPr lang="es-PY" sz="2400" dirty="0" smtClean="0"/>
              <a:t>Por cuánto tiempo.</a:t>
            </a:r>
          </a:p>
          <a:p>
            <a:pPr marL="0" indent="0" algn="just">
              <a:buNone/>
            </a:pPr>
            <a:r>
              <a:rPr lang="es-PY" sz="2400" dirty="0" smtClean="0"/>
              <a:t>(La elaboración del Plan de Rotación es responsabilidad del Tutor empresarial como conocedor de la empresa y además es quién define el tiempo necesario de aprendizaje en cada departamento y sección) </a:t>
            </a:r>
            <a:endParaRPr lang="es-PY" sz="2400" dirty="0"/>
          </a:p>
        </p:txBody>
      </p:sp>
    </p:spTree>
    <p:extLst>
      <p:ext uri="{BB962C8B-B14F-4D97-AF65-F5344CB8AC3E}">
        <p14:creationId xmlns:p14="http://schemas.microsoft.com/office/powerpoint/2010/main" val="8669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Bildschirmpräsentation (4:3)</PresentationFormat>
  <Paragraphs>133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Tema de Office</vt:lpstr>
      <vt:lpstr>PowerPoint-Präsentation</vt:lpstr>
      <vt:lpstr>PowerPoint-Präsentation</vt:lpstr>
      <vt:lpstr>Manual del Tutor de Empresa</vt:lpstr>
      <vt:lpstr>El rol del Tutor y del Facilitador</vt:lpstr>
      <vt:lpstr>Funciones del Tutor de Empresa</vt:lpstr>
      <vt:lpstr>Instrumentos de planificación para el Tutor</vt:lpstr>
      <vt:lpstr>A. Plan curricular para el Aprendizaje en la Empresa</vt:lpstr>
      <vt:lpstr>PowerPoint-Präsentation</vt:lpstr>
      <vt:lpstr>B. Plan de Rotación</vt:lpstr>
      <vt:lpstr>Objetivos de taller de hoy</vt:lpstr>
      <vt:lpstr>Documentación del taller de hoy</vt:lpstr>
      <vt:lpstr>Introducción metodológica</vt:lpstr>
      <vt:lpstr>Tarea 1: Análisis de la empresa</vt:lpstr>
      <vt:lpstr>Tarea 2: Plan de rotación</vt:lpstr>
      <vt:lpstr>Tarea 3: Identificar funciones y tareas</vt:lpstr>
      <vt:lpstr>Tarea 4: Lista de competencias  del futuro egresado</vt:lpstr>
      <vt:lpstr>El Cronograma Dual como instrumento de planificación</vt:lpstr>
      <vt:lpstr>Conclusiones y planificación de próximos pasos</vt:lpstr>
      <vt:lpstr>Anexo</vt:lpstr>
      <vt:lpstr>Perfil del egresado</vt:lpstr>
      <vt:lpstr>Competencia 1</vt:lpstr>
      <vt:lpstr>Competencia 2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 Olaf Klede</dc:creator>
  <cp:lastModifiedBy>Tino</cp:lastModifiedBy>
  <cp:revision>184</cp:revision>
  <cp:lastPrinted>2018-05-29T04:18:05Z</cp:lastPrinted>
  <dcterms:created xsi:type="dcterms:W3CDTF">2017-11-17T17:39:45Z</dcterms:created>
  <dcterms:modified xsi:type="dcterms:W3CDTF">2018-05-29T04:36:26Z</dcterms:modified>
</cp:coreProperties>
</file>